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60" r:id="rId2"/>
    <p:sldId id="275" r:id="rId3"/>
    <p:sldId id="261" r:id="rId4"/>
    <p:sldId id="294" r:id="rId5"/>
    <p:sldId id="263" r:id="rId6"/>
    <p:sldId id="284" r:id="rId7"/>
    <p:sldId id="264" r:id="rId8"/>
    <p:sldId id="265" r:id="rId9"/>
    <p:sldId id="266" r:id="rId10"/>
    <p:sldId id="295" r:id="rId11"/>
    <p:sldId id="267" r:id="rId12"/>
    <p:sldId id="268" r:id="rId13"/>
    <p:sldId id="276" r:id="rId14"/>
    <p:sldId id="279" r:id="rId15"/>
    <p:sldId id="308" r:id="rId16"/>
    <p:sldId id="298" r:id="rId17"/>
    <p:sldId id="299" r:id="rId18"/>
    <p:sldId id="281" r:id="rId19"/>
    <p:sldId id="282" r:id="rId20"/>
    <p:sldId id="305" r:id="rId21"/>
    <p:sldId id="306" r:id="rId22"/>
    <p:sldId id="296" r:id="rId23"/>
    <p:sldId id="297" r:id="rId24"/>
    <p:sldId id="307" r:id="rId25"/>
    <p:sldId id="300" r:id="rId26"/>
    <p:sldId id="301" r:id="rId27"/>
    <p:sldId id="302" r:id="rId28"/>
    <p:sldId id="303" r:id="rId29"/>
    <p:sldId id="280" r:id="rId30"/>
    <p:sldId id="291" r:id="rId31"/>
    <p:sldId id="269" r:id="rId32"/>
    <p:sldId id="304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637"/>
    <a:srgbClr val="444444"/>
    <a:srgbClr val="0000FF"/>
    <a:srgbClr val="0D0296"/>
    <a:srgbClr val="6A5ACD"/>
    <a:srgbClr val="E18E52"/>
    <a:srgbClr val="3A3A3A"/>
    <a:srgbClr val="F5CA46"/>
    <a:srgbClr val="B8AE8D"/>
    <a:srgbClr val="AAA6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96" autoAdjust="0"/>
    <p:restoredTop sz="94624" autoAdjust="0"/>
  </p:normalViewPr>
  <p:slideViewPr>
    <p:cSldViewPr snapToGrid="0">
      <p:cViewPr varScale="1">
        <p:scale>
          <a:sx n="68" d="100"/>
          <a:sy n="68" d="100"/>
        </p:scale>
        <p:origin x="876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532A3A-E1C2-42EA-BDD6-305DAB1834E8}" type="datetimeFigureOut">
              <a:rPr lang="en-US" smtClean="0"/>
              <a:pPr/>
              <a:t>10/24/2017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8A03FD-669F-475F-B08E-D2CB64605A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871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A03FD-669F-475F-B08E-D2CB64605A77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557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pPr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67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pPr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768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pPr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697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pPr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536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pPr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649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pPr/>
              <a:t>10/24/2017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970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pPr/>
              <a:t>10/24/2017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237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pPr/>
              <a:t>10/24/2017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790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pPr/>
              <a:t>10/24/2017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888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pPr/>
              <a:t>10/24/2017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814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pPr/>
              <a:t>10/24/2017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99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BFFC7-5AFF-4374-B478-E246B74FFF84}" type="datetimeFigureOut">
              <a:rPr lang="en-US" smtClean="0"/>
              <a:pPr/>
              <a:t>10/24/2017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A403D9-1EF9-4D83-8F99-27C64A2CC1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781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r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-bloggers.com/naive-bayes-classification-in-r-part-2/" TargetMode="External"/><Relationship Id="rId5" Type="http://schemas.openxmlformats.org/officeDocument/2006/relationships/hyperlink" Target="http://dataaspirant.com/2017/01/19/support-vector-machine-classifier-implementation-r-caret-package/" TargetMode="External"/><Relationship Id="rId4" Type="http://schemas.openxmlformats.org/officeDocument/2006/relationships/hyperlink" Target="http://dataaspirant.com/2017/02/03/decision-tree-classifier-implementation-in-r/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14068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211015"/>
            <a:ext cx="11957537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bevelT w="19050" h="19050" prst="angle"/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dirty="0">
                <a:ln/>
                <a:solidFill>
                  <a:schemeClr val="accent3"/>
                </a:solidFill>
              </a:rPr>
              <a:t>Comparative Analysis of Various ML </a:t>
            </a:r>
          </a:p>
          <a:p>
            <a:pPr algn="ctr"/>
            <a:r>
              <a:rPr lang="en-US" sz="5400" b="1" dirty="0">
                <a:ln/>
                <a:solidFill>
                  <a:schemeClr val="accent3"/>
                </a:solidFill>
              </a:rPr>
              <a:t>Algorithms </a:t>
            </a:r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To </a:t>
            </a:r>
            <a:r>
              <a:rPr lang="en-US" sz="5400" b="1" dirty="0">
                <a:ln/>
                <a:solidFill>
                  <a:schemeClr val="accent3"/>
                </a:solidFill>
              </a:rPr>
              <a:t>P</a:t>
            </a:r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redict </a:t>
            </a:r>
            <a:r>
              <a:rPr lang="en-US" sz="5400" b="1" dirty="0">
                <a:ln/>
                <a:solidFill>
                  <a:schemeClr val="accent3"/>
                </a:solidFill>
              </a:rPr>
              <a:t>D</a:t>
            </a:r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iabetes Mellitus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-430303" y="3653135"/>
            <a:ext cx="6408022" cy="286232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3000" b="1" i="1" cap="none" spc="0" dirty="0">
                <a:ln w="50800"/>
                <a:solidFill>
                  <a:schemeClr val="bg1">
                    <a:shade val="50000"/>
                  </a:schemeClr>
                </a:solidFill>
                <a:effectLst/>
              </a:rPr>
              <a:t>Team Members</a:t>
            </a:r>
          </a:p>
          <a:p>
            <a:pPr algn="ctr"/>
            <a:endParaRPr lang="en-IN" sz="3000" i="1" dirty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pPr marL="514350" indent="-514350" algn="ctr">
              <a:buAutoNum type="arabicParenR"/>
            </a:pPr>
            <a:r>
              <a:rPr lang="en-IN" sz="3000" dirty="0" err="1">
                <a:ln w="50800"/>
                <a:solidFill>
                  <a:schemeClr val="bg1">
                    <a:shade val="50000"/>
                  </a:schemeClr>
                </a:solidFill>
              </a:rPr>
              <a:t>P.Sneha</a:t>
            </a:r>
            <a:r>
              <a:rPr lang="en-IN" sz="3000" dirty="0">
                <a:ln w="50800"/>
                <a:solidFill>
                  <a:schemeClr val="bg1">
                    <a:shade val="50000"/>
                  </a:schemeClr>
                </a:solidFill>
              </a:rPr>
              <a:t>               </a:t>
            </a:r>
            <a:r>
              <a:rPr lang="en-IN" sz="3000" cap="none" spc="0" dirty="0">
                <a:ln w="50800"/>
                <a:solidFill>
                  <a:schemeClr val="bg1">
                    <a:shade val="50000"/>
                  </a:schemeClr>
                </a:solidFill>
                <a:effectLst/>
              </a:rPr>
              <a:t>(14071A05G2)</a:t>
            </a:r>
          </a:p>
          <a:p>
            <a:pPr marL="514350" indent="-514350" algn="ctr">
              <a:buAutoNum type="arabicParenR"/>
            </a:pPr>
            <a:r>
              <a:rPr lang="en-IN" sz="3000" dirty="0" err="1">
                <a:ln w="50800"/>
                <a:solidFill>
                  <a:schemeClr val="bg1">
                    <a:shade val="50000"/>
                  </a:schemeClr>
                </a:solidFill>
              </a:rPr>
              <a:t>S.Monika</a:t>
            </a:r>
            <a:r>
              <a:rPr lang="en-IN" sz="3000" dirty="0">
                <a:ln w="50800"/>
                <a:solidFill>
                  <a:schemeClr val="bg1">
                    <a:shade val="50000"/>
                  </a:schemeClr>
                </a:solidFill>
              </a:rPr>
              <a:t> </a:t>
            </a:r>
            <a:r>
              <a:rPr lang="en-IN" sz="3000" dirty="0" err="1">
                <a:ln w="50800"/>
                <a:solidFill>
                  <a:schemeClr val="bg1">
                    <a:shade val="50000"/>
                  </a:schemeClr>
                </a:solidFill>
              </a:rPr>
              <a:t>purna</a:t>
            </a:r>
            <a:r>
              <a:rPr lang="en-IN" sz="3000" dirty="0">
                <a:ln w="50800"/>
                <a:solidFill>
                  <a:schemeClr val="bg1">
                    <a:shade val="50000"/>
                  </a:schemeClr>
                </a:solidFill>
              </a:rPr>
              <a:t> (14071A05G7)   </a:t>
            </a:r>
          </a:p>
          <a:p>
            <a:pPr marL="514350" indent="-514350" algn="ctr">
              <a:buAutoNum type="arabicParenR"/>
            </a:pPr>
            <a:r>
              <a:rPr lang="en-IN" sz="3000" dirty="0" err="1">
                <a:ln w="50800"/>
                <a:solidFill>
                  <a:schemeClr val="bg1">
                    <a:shade val="50000"/>
                  </a:schemeClr>
                </a:solidFill>
              </a:rPr>
              <a:t>P.Sai</a:t>
            </a:r>
            <a:r>
              <a:rPr lang="en-IN" sz="3000" dirty="0">
                <a:ln w="50800"/>
                <a:solidFill>
                  <a:schemeClr val="bg1">
                    <a:shade val="50000"/>
                  </a:schemeClr>
                </a:solidFill>
              </a:rPr>
              <a:t> </a:t>
            </a:r>
            <a:r>
              <a:rPr lang="en-IN" sz="3000" dirty="0" err="1">
                <a:ln w="50800"/>
                <a:solidFill>
                  <a:schemeClr val="bg1">
                    <a:shade val="50000"/>
                  </a:schemeClr>
                </a:solidFill>
              </a:rPr>
              <a:t>Sharanya</a:t>
            </a:r>
            <a:r>
              <a:rPr lang="en-IN" sz="3000" dirty="0">
                <a:ln w="50800"/>
                <a:solidFill>
                  <a:schemeClr val="bg1">
                    <a:shade val="50000"/>
                  </a:schemeClr>
                </a:solidFill>
              </a:rPr>
              <a:t>      (14071A05F8)</a:t>
            </a:r>
          </a:p>
          <a:p>
            <a:pPr algn="ctr"/>
            <a:r>
              <a:rPr lang="en-IN" sz="3000" dirty="0">
                <a:ln w="50800"/>
                <a:solidFill>
                  <a:schemeClr val="bg1">
                    <a:shade val="50000"/>
                  </a:schemeClr>
                </a:solidFill>
              </a:rPr>
              <a:t>4)  </a:t>
            </a:r>
            <a:r>
              <a:rPr lang="en-IN" sz="3000" dirty="0" err="1">
                <a:ln w="50800"/>
                <a:solidFill>
                  <a:schemeClr val="bg1">
                    <a:shade val="50000"/>
                  </a:schemeClr>
                </a:solidFill>
              </a:rPr>
              <a:t>P.Pravallika</a:t>
            </a:r>
            <a:r>
              <a:rPr lang="en-IN" sz="3000" dirty="0">
                <a:ln w="50800"/>
                <a:solidFill>
                  <a:schemeClr val="bg1">
                    <a:shade val="50000"/>
                  </a:schemeClr>
                </a:solidFill>
              </a:rPr>
              <a:t>          (14071A05F7)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492731" y="4448663"/>
            <a:ext cx="4686348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3000" b="1" i="1" cap="none" spc="0" dirty="0">
                <a:ln w="50800"/>
                <a:solidFill>
                  <a:schemeClr val="bg1">
                    <a:shade val="50000"/>
                  </a:schemeClr>
                </a:solidFill>
                <a:effectLst/>
              </a:rPr>
              <a:t>Project Guide</a:t>
            </a:r>
          </a:p>
          <a:p>
            <a:pPr algn="ctr"/>
            <a:endParaRPr lang="en-US" sz="3000" i="1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  <a:p>
            <a:pPr algn="ctr"/>
            <a:r>
              <a:rPr lang="en-IN" sz="3000" dirty="0">
                <a:ln w="50800"/>
                <a:solidFill>
                  <a:schemeClr val="bg1">
                    <a:shade val="50000"/>
                  </a:schemeClr>
                </a:solidFill>
              </a:rPr>
              <a:t>Mr. </a:t>
            </a:r>
            <a:r>
              <a:rPr lang="en-IN" sz="3000" dirty="0" err="1">
                <a:ln w="50800"/>
                <a:solidFill>
                  <a:schemeClr val="bg1">
                    <a:shade val="50000"/>
                  </a:schemeClr>
                </a:solidFill>
              </a:rPr>
              <a:t>P.Venkateswara</a:t>
            </a:r>
            <a:r>
              <a:rPr lang="en-IN" sz="3000" dirty="0">
                <a:ln w="50800"/>
                <a:solidFill>
                  <a:schemeClr val="bg1">
                    <a:shade val="50000"/>
                  </a:schemeClr>
                </a:solidFill>
              </a:rPr>
              <a:t> Rao,</a:t>
            </a:r>
          </a:p>
          <a:p>
            <a:pPr algn="ctr"/>
            <a:r>
              <a:rPr lang="en-IN" sz="3000" cap="none" spc="0" dirty="0">
                <a:ln w="50800"/>
                <a:solidFill>
                  <a:schemeClr val="bg1">
                    <a:shade val="50000"/>
                  </a:schemeClr>
                </a:solidFill>
                <a:effectLst/>
              </a:rPr>
              <a:t>Assistant Professor, </a:t>
            </a:r>
            <a:r>
              <a:rPr lang="en-IN" sz="3000" cap="none" spc="0" dirty="0" err="1">
                <a:ln w="50800"/>
                <a:solidFill>
                  <a:schemeClr val="bg1">
                    <a:shade val="50000"/>
                  </a:schemeClr>
                </a:solidFill>
                <a:effectLst/>
              </a:rPr>
              <a:t>Vnrvjiet</a:t>
            </a:r>
            <a:r>
              <a:rPr lang="en-IN" sz="3000" cap="none" spc="0" dirty="0">
                <a:ln w="50800"/>
                <a:solidFill>
                  <a:schemeClr val="bg1">
                    <a:shade val="50000"/>
                  </a:schemeClr>
                </a:solidFill>
                <a:effectLst/>
              </a:rPr>
              <a:t>.</a:t>
            </a:r>
            <a:endParaRPr lang="en-US" sz="3000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20222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47"/>
            <a:ext cx="12192000" cy="68458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58" y="0"/>
            <a:ext cx="6918982" cy="681563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01360" y="3684896"/>
            <a:ext cx="32835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ln w="50800"/>
                <a:solidFill>
                  <a:schemeClr val="bg1">
                    <a:shade val="50000"/>
                  </a:schemeClr>
                </a:solidFill>
              </a:rPr>
              <a:t>Flow Chart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41793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dgkvg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453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342743" y="0"/>
            <a:ext cx="621173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5400" b="1" cap="none" spc="0" dirty="0">
                <a:ln w="50800"/>
                <a:solidFill>
                  <a:schemeClr val="bg1">
                    <a:shade val="50000"/>
                  </a:schemeClr>
                </a:solidFill>
                <a:effectLst/>
              </a:rPr>
              <a:t>UML Architecture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7985540" y="4907467"/>
            <a:ext cx="399013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4000" b="1" cap="none" spc="0" dirty="0">
                <a:ln w="50800"/>
                <a:solidFill>
                  <a:schemeClr val="bg1">
                    <a:shade val="50000"/>
                  </a:schemeClr>
                </a:solidFill>
                <a:effectLst/>
              </a:rPr>
              <a:t>Use Case Diagram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343" y="1132764"/>
            <a:ext cx="6813868" cy="539086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dgkvg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350"/>
            <a:ext cx="12192000" cy="68453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671356" y="3195935"/>
            <a:ext cx="3520644" cy="7848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4500" b="1" cap="none" spc="0" dirty="0">
                <a:ln w="50800"/>
                <a:solidFill>
                  <a:schemeClr val="bg1">
                    <a:shade val="50000"/>
                  </a:schemeClr>
                </a:solidFill>
                <a:effectLst/>
              </a:rPr>
              <a:t>Class Diagram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9174"/>
            <a:ext cx="7438030" cy="58324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dgkvg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350"/>
            <a:ext cx="12192000" cy="68453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825656" y="2775311"/>
            <a:ext cx="370960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4000" b="1" cap="none" spc="0" dirty="0">
                <a:ln w="50800"/>
                <a:solidFill>
                  <a:schemeClr val="bg1">
                    <a:shade val="50000"/>
                  </a:schemeClr>
                </a:solidFill>
                <a:effectLst/>
              </a:rPr>
              <a:t>Activity Diagram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6350"/>
            <a:ext cx="6981896" cy="590241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dgkvg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20946"/>
            <a:ext cx="12192000" cy="68453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872018" y="1833479"/>
            <a:ext cx="4147226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4000" b="1" cap="none" spc="0" dirty="0">
                <a:ln w="50800"/>
                <a:solidFill>
                  <a:schemeClr val="bg1">
                    <a:shade val="50000"/>
                  </a:schemeClr>
                </a:solidFill>
                <a:effectLst/>
              </a:rPr>
              <a:t>Sequence Diagram</a:t>
            </a:r>
          </a:p>
          <a:p>
            <a:pPr algn="ctr"/>
            <a:endParaRPr lang="en-US" sz="4000" b="1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518615"/>
            <a:ext cx="7164150" cy="566382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107"/>
            <a:ext cx="12192000" cy="68397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837714" y="188686"/>
            <a:ext cx="47151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>
                    <a:lumMod val="75000"/>
                  </a:schemeClr>
                </a:solidFill>
              </a:rPr>
              <a:t>Quick Outline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83771" y="1930020"/>
            <a:ext cx="1078411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>
                    <a:lumMod val="75000"/>
                  </a:schemeClr>
                </a:solidFill>
              </a:rPr>
              <a:t>Our project consists of mainly 4 parts:</a:t>
            </a:r>
          </a:p>
          <a:p>
            <a:endParaRPr lang="en-IN" sz="3200" b="1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b="1" dirty="0">
                <a:solidFill>
                  <a:schemeClr val="bg1">
                    <a:lumMod val="75000"/>
                  </a:schemeClr>
                </a:solidFill>
              </a:rPr>
              <a:t>Pre-processing</a:t>
            </a:r>
          </a:p>
          <a:p>
            <a:r>
              <a:rPr lang="en-IN" sz="3200" b="1" dirty="0">
                <a:solidFill>
                  <a:schemeClr val="bg1">
                    <a:lumMod val="75000"/>
                  </a:schemeClr>
                </a:solidFill>
              </a:rPr>
              <a:t>         -&gt;removing Duplicate ,Null and Missing values for dataset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b="1" dirty="0">
                <a:solidFill>
                  <a:schemeClr val="bg1">
                    <a:lumMod val="75000"/>
                  </a:schemeClr>
                </a:solidFill>
              </a:rPr>
              <a:t>Applying various ML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b="1" dirty="0">
                <a:solidFill>
                  <a:schemeClr val="bg1">
                    <a:lumMod val="75000"/>
                  </a:schemeClr>
                </a:solidFill>
              </a:rPr>
              <a:t>Checking accuracy among them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b="1" dirty="0">
                <a:solidFill>
                  <a:schemeClr val="bg1">
                    <a:lumMod val="75000"/>
                  </a:schemeClr>
                </a:solidFill>
              </a:rPr>
              <a:t>Finally finding the best ML algorithm</a:t>
            </a:r>
          </a:p>
        </p:txBody>
      </p:sp>
    </p:spTree>
    <p:extLst>
      <p:ext uri="{BB962C8B-B14F-4D97-AF65-F5344CB8AC3E}">
        <p14:creationId xmlns:p14="http://schemas.microsoft.com/office/powerpoint/2010/main" val="7261654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44"/>
            <a:ext cx="12192000" cy="68397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747657" y="597291"/>
            <a:ext cx="69455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bg1">
                    <a:lumMod val="75000"/>
                  </a:schemeClr>
                </a:solidFill>
              </a:rPr>
              <a:t>             </a:t>
            </a:r>
            <a:r>
              <a:rPr lang="en-IN" sz="5400" b="1" dirty="0">
                <a:solidFill>
                  <a:schemeClr val="bg1">
                    <a:lumMod val="75000"/>
                  </a:schemeClr>
                </a:solidFill>
              </a:rPr>
              <a:t>Pre-processing</a:t>
            </a:r>
          </a:p>
        </p:txBody>
      </p:sp>
      <p:sp>
        <p:nvSpPr>
          <p:cNvPr id="6" name="Rectangle 5"/>
          <p:cNvSpPr/>
          <p:nvPr/>
        </p:nvSpPr>
        <p:spPr>
          <a:xfrm>
            <a:off x="957943" y="1460916"/>
            <a:ext cx="89408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  <a:p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3200" b="1" dirty="0">
                <a:solidFill>
                  <a:schemeClr val="bg1">
                    <a:lumMod val="75000"/>
                  </a:schemeClr>
                </a:solidFill>
              </a:rPr>
              <a:t>Data preprocessing is a data mining technique that involves transforming raw data into an understandable format. Real-world data is often incomplete, inconsistent, and/or lacking in certain behaviors or trends, and is likely to contain many errors. Data preprocessing is a proven method of resolving such issues.</a:t>
            </a:r>
          </a:p>
        </p:txBody>
      </p:sp>
    </p:spTree>
    <p:extLst>
      <p:ext uri="{BB962C8B-B14F-4D97-AF65-F5344CB8AC3E}">
        <p14:creationId xmlns:p14="http://schemas.microsoft.com/office/powerpoint/2010/main" val="22788264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44"/>
            <a:ext cx="12192000" cy="683971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88608"/>
            <a:ext cx="9260114" cy="57169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313715" y="9144"/>
            <a:ext cx="73577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>
                    <a:lumMod val="75000"/>
                  </a:schemeClr>
                </a:solidFill>
              </a:rPr>
              <a:t>Pre-processed data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74514" y="2815771"/>
            <a:ext cx="19930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b="1" dirty="0">
                <a:solidFill>
                  <a:schemeClr val="bg1">
                    <a:lumMod val="75000"/>
                  </a:schemeClr>
                </a:solidFill>
              </a:rPr>
              <a:t>In R studio</a:t>
            </a:r>
          </a:p>
        </p:txBody>
      </p:sp>
    </p:spTree>
    <p:extLst>
      <p:ext uri="{BB962C8B-B14F-4D97-AF65-F5344CB8AC3E}">
        <p14:creationId xmlns:p14="http://schemas.microsoft.com/office/powerpoint/2010/main" val="8953721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dgkvg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48514"/>
            <a:ext cx="12192000" cy="690651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879433" y="250448"/>
            <a:ext cx="406079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2">
                    <a:lumMod val="90000"/>
                  </a:schemeClr>
                </a:solidFill>
              </a:rPr>
              <a:t>Methodology</a:t>
            </a:r>
            <a:endParaRPr lang="en-IN" sz="5400" b="1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9550" y="1638300"/>
            <a:ext cx="958954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4000" b="1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IN" sz="4000" b="1" dirty="0">
                <a:solidFill>
                  <a:schemeClr val="bg1">
                    <a:lumMod val="75000"/>
                  </a:schemeClr>
                </a:solidFill>
              </a:rPr>
              <a:t>The algorithms used in this project are:</a:t>
            </a:r>
          </a:p>
          <a:p>
            <a:r>
              <a:rPr lang="en-IN" sz="4000" b="1" dirty="0">
                <a:solidFill>
                  <a:schemeClr val="bg1">
                    <a:lumMod val="75000"/>
                  </a:schemeClr>
                </a:solidFill>
              </a:rPr>
              <a:t>1)Decision Tree Algorithm</a:t>
            </a:r>
          </a:p>
          <a:p>
            <a:r>
              <a:rPr lang="en-IN" sz="4000" b="1" dirty="0">
                <a:solidFill>
                  <a:schemeClr val="bg1">
                    <a:lumMod val="75000"/>
                  </a:schemeClr>
                </a:solidFill>
              </a:rPr>
              <a:t>2)Naive Bayes </a:t>
            </a:r>
          </a:p>
          <a:p>
            <a:r>
              <a:rPr lang="en-IN" sz="4000" b="1" dirty="0">
                <a:solidFill>
                  <a:schemeClr val="bg1">
                    <a:lumMod val="75000"/>
                  </a:schemeClr>
                </a:solidFill>
              </a:rPr>
              <a:t>3)Support Vector Machine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dgkvg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90651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1450" y="133350"/>
            <a:ext cx="12020551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4000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IN" sz="5400" b="1" dirty="0">
                <a:solidFill>
                  <a:schemeClr val="bg2">
                    <a:lumMod val="90000"/>
                  </a:schemeClr>
                </a:solidFill>
              </a:rPr>
              <a:t>DECISION TREE:</a:t>
            </a:r>
          </a:p>
          <a:p>
            <a:endParaRPr lang="en-IN" sz="3200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IN" sz="3200" b="1" dirty="0">
                <a:solidFill>
                  <a:schemeClr val="bg2">
                    <a:lumMod val="90000"/>
                  </a:schemeClr>
                </a:solidFill>
              </a:rPr>
              <a:t>Decision-Tree is a tree structure which has the form of a flowchart. </a:t>
            </a:r>
          </a:p>
          <a:p>
            <a:r>
              <a:rPr lang="en-IN" sz="3200" b="1" dirty="0">
                <a:solidFill>
                  <a:schemeClr val="bg2">
                    <a:lumMod val="90000"/>
                  </a:schemeClr>
                </a:solidFill>
              </a:rPr>
              <a:t>It can be used as a method for classification and prediction with a representation using nodes and internodes.</a:t>
            </a:r>
          </a:p>
          <a:p>
            <a:r>
              <a:rPr lang="en-IN" sz="3200" b="1" dirty="0">
                <a:solidFill>
                  <a:schemeClr val="bg2">
                    <a:lumMod val="90000"/>
                  </a:schemeClr>
                </a:solidFill>
              </a:rPr>
              <a:t>Root and internal nodes are the test cases. </a:t>
            </a:r>
          </a:p>
          <a:p>
            <a:r>
              <a:rPr lang="en-IN" sz="3200" b="1" dirty="0">
                <a:solidFill>
                  <a:schemeClr val="bg2">
                    <a:lumMod val="90000"/>
                  </a:schemeClr>
                </a:solidFill>
              </a:rPr>
              <a:t>Leaf nodes considered as class variables. In order to classify a new item, it creates a decision tree based on the attribute values of the available training data set.</a:t>
            </a:r>
          </a:p>
          <a:p>
            <a:r>
              <a:rPr lang="en-IN" sz="3200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endParaRPr lang="en-IN" sz="4800" b="1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98585" y="1631843"/>
            <a:ext cx="10273633" cy="60170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endParaRPr lang="en-IN" sz="3500" dirty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pPr algn="ctr">
              <a:buFont typeface="Arial" pitchFamily="34" charset="0"/>
              <a:buChar char="•"/>
            </a:pPr>
            <a:endParaRPr lang="en-IN" sz="3500" dirty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pPr algn="ctr">
              <a:buFont typeface="Arial" pitchFamily="34" charset="0"/>
              <a:buChar char="•"/>
            </a:pPr>
            <a:endParaRPr lang="en-IN" sz="3500" dirty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pPr algn="ctr"/>
            <a:endParaRPr lang="en-IN" sz="3500" dirty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pPr algn="ctr"/>
            <a:endParaRPr lang="en-IN" sz="3500" dirty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pPr algn="ctr"/>
            <a:endParaRPr lang="en-IN" sz="3500" dirty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pPr algn="ctr"/>
            <a:endParaRPr lang="en-IN" sz="3500" dirty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pPr algn="ctr"/>
            <a:endParaRPr lang="en-IN" sz="3500" dirty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pPr algn="ctr"/>
            <a:endParaRPr lang="en-IN" sz="3500" dirty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pPr algn="ctr"/>
            <a:endParaRPr lang="en-IN" sz="3500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  <a:p>
            <a:pPr algn="ctr"/>
            <a:endParaRPr lang="en-US" sz="3500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dgkvgs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6350"/>
            <a:ext cx="12192000" cy="68453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165230" y="211015"/>
            <a:ext cx="43844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50800"/>
                <a:solidFill>
                  <a:schemeClr val="bg1">
                    <a:lumMod val="95000"/>
                  </a:schemeClr>
                </a:solidFill>
              </a:rPr>
              <a:t>       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3048000" y="213633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IN" dirty="0"/>
          </a:p>
        </p:txBody>
      </p:sp>
      <p:sp>
        <p:nvSpPr>
          <p:cNvPr id="9" name="Rectangle 8"/>
          <p:cNvSpPr/>
          <p:nvPr/>
        </p:nvSpPr>
        <p:spPr>
          <a:xfrm>
            <a:off x="8017460" y="225712"/>
            <a:ext cx="37476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5400" b="1" dirty="0">
                <a:ln w="50800"/>
                <a:solidFill>
                  <a:schemeClr val="bg1">
                    <a:shade val="50000"/>
                  </a:schemeClr>
                </a:solidFill>
              </a:rPr>
              <a:t>   CONTENTS</a:t>
            </a:r>
            <a:endParaRPr lang="en-US" sz="5400" b="1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02786" y="1348800"/>
            <a:ext cx="9393069" cy="600164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>
              <a:buFont typeface="Arial" pitchFamily="34" charset="0"/>
              <a:buChar char="•"/>
            </a:pPr>
            <a:r>
              <a:rPr lang="en-US" sz="3200" b="1" dirty="0">
                <a:ln w="50800"/>
                <a:solidFill>
                  <a:schemeClr val="bg1">
                    <a:shade val="50000"/>
                  </a:schemeClr>
                </a:solidFill>
              </a:rPr>
              <a:t> Abstract</a:t>
            </a:r>
          </a:p>
          <a:p>
            <a:pPr>
              <a:buFont typeface="Arial" pitchFamily="34" charset="0"/>
              <a:buChar char="•"/>
            </a:pPr>
            <a:r>
              <a:rPr lang="en-US" sz="3200" b="1" dirty="0">
                <a:ln w="50800"/>
                <a:solidFill>
                  <a:schemeClr val="bg1">
                    <a:shade val="50000"/>
                  </a:schemeClr>
                </a:solidFill>
              </a:rPr>
              <a:t> Introduction</a:t>
            </a:r>
          </a:p>
          <a:p>
            <a:pPr>
              <a:buFont typeface="Arial" pitchFamily="34" charset="0"/>
              <a:buChar char="•"/>
            </a:pPr>
            <a:r>
              <a:rPr lang="en-US" sz="3200" b="1" dirty="0">
                <a:ln w="50800"/>
                <a:solidFill>
                  <a:schemeClr val="bg1">
                    <a:shade val="50000"/>
                  </a:schemeClr>
                </a:solidFill>
              </a:rPr>
              <a:t> Existing System</a:t>
            </a:r>
          </a:p>
          <a:p>
            <a:pPr>
              <a:buFont typeface="Arial" pitchFamily="34" charset="0"/>
              <a:buChar char="•"/>
            </a:pPr>
            <a:r>
              <a:rPr lang="en-US" sz="3200" b="1" dirty="0">
                <a:ln w="50800"/>
                <a:solidFill>
                  <a:schemeClr val="bg1">
                    <a:shade val="50000"/>
                  </a:schemeClr>
                </a:solidFill>
              </a:rPr>
              <a:t> Proposed System</a:t>
            </a:r>
          </a:p>
          <a:p>
            <a:pPr>
              <a:buFont typeface="Arial" pitchFamily="34" charset="0"/>
              <a:buChar char="•"/>
            </a:pPr>
            <a:r>
              <a:rPr lang="en-US" sz="3200" b="1" dirty="0">
                <a:ln w="50800"/>
                <a:solidFill>
                  <a:schemeClr val="bg1">
                    <a:shade val="50000"/>
                  </a:schemeClr>
                </a:solidFill>
              </a:rPr>
              <a:t> Software and Hardware Requirements</a:t>
            </a:r>
          </a:p>
          <a:p>
            <a:pPr>
              <a:buFont typeface="Arial" pitchFamily="34" charset="0"/>
              <a:buChar char="•"/>
            </a:pPr>
            <a:r>
              <a:rPr lang="en-US" sz="3200" b="1" dirty="0">
                <a:ln w="50800"/>
                <a:solidFill>
                  <a:schemeClr val="bg1">
                    <a:shade val="50000"/>
                  </a:schemeClr>
                </a:solidFill>
              </a:rPr>
              <a:t> UML Architecture</a:t>
            </a:r>
          </a:p>
          <a:p>
            <a:pPr>
              <a:buFont typeface="Arial" pitchFamily="34" charset="0"/>
              <a:buChar char="•"/>
            </a:pPr>
            <a:r>
              <a:rPr lang="en-US" sz="3200" b="1" dirty="0">
                <a:ln w="50800"/>
                <a:solidFill>
                  <a:schemeClr val="bg1">
                    <a:shade val="50000"/>
                  </a:schemeClr>
                </a:solidFill>
              </a:rPr>
              <a:t>Methodology</a:t>
            </a:r>
          </a:p>
          <a:p>
            <a:pPr>
              <a:buFont typeface="Arial" pitchFamily="34" charset="0"/>
              <a:buChar char="•"/>
            </a:pPr>
            <a:r>
              <a:rPr lang="en-US" sz="3200" b="1" dirty="0">
                <a:ln w="50800"/>
                <a:solidFill>
                  <a:schemeClr val="bg1">
                    <a:shade val="50000"/>
                  </a:schemeClr>
                </a:solidFill>
              </a:rPr>
              <a:t>Conclusion and future scope</a:t>
            </a:r>
          </a:p>
          <a:p>
            <a:pPr>
              <a:buFont typeface="Arial" pitchFamily="34" charset="0"/>
              <a:buChar char="•"/>
            </a:pPr>
            <a:r>
              <a:rPr lang="en-US" sz="3200" b="1" dirty="0">
                <a:ln w="50800"/>
                <a:solidFill>
                  <a:schemeClr val="bg1">
                    <a:shade val="50000"/>
                  </a:schemeClr>
                </a:solidFill>
              </a:rPr>
              <a:t>References</a:t>
            </a:r>
          </a:p>
          <a:p>
            <a:pPr algn="ctr"/>
            <a:endParaRPr lang="en-US" sz="3200" b="1" dirty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pPr algn="ctr"/>
            <a:endParaRPr lang="en-US" sz="3200" b="1" dirty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pPr algn="ctr"/>
            <a:endParaRPr lang="en-US" sz="3200" b="1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43" y="0"/>
            <a:ext cx="12105913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61143"/>
            <a:ext cx="10247086" cy="569685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58971" y="174171"/>
            <a:ext cx="84355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bg1">
                    <a:lumMod val="75000"/>
                  </a:schemeClr>
                </a:solidFill>
              </a:rPr>
              <a:t>Decision tree Applied data</a:t>
            </a:r>
          </a:p>
        </p:txBody>
      </p:sp>
    </p:spTree>
    <p:extLst>
      <p:ext uri="{BB962C8B-B14F-4D97-AF65-F5344CB8AC3E}">
        <p14:creationId xmlns:p14="http://schemas.microsoft.com/office/powerpoint/2010/main" val="2103897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43" y="0"/>
            <a:ext cx="12105913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7942" y="1538514"/>
            <a:ext cx="10114057" cy="531948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48343" y="275771"/>
            <a:ext cx="61931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>
                    <a:lumMod val="75000"/>
                  </a:schemeClr>
                </a:solidFill>
              </a:rPr>
              <a:t>Output Decision tree</a:t>
            </a:r>
          </a:p>
        </p:txBody>
      </p:sp>
    </p:spTree>
    <p:extLst>
      <p:ext uri="{BB962C8B-B14F-4D97-AF65-F5344CB8AC3E}">
        <p14:creationId xmlns:p14="http://schemas.microsoft.com/office/powerpoint/2010/main" val="19657361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4" y="0"/>
            <a:ext cx="12105913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7714" y="304800"/>
            <a:ext cx="11146972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3200" b="1" dirty="0">
              <a:solidFill>
                <a:schemeClr val="bg1">
                  <a:lumMod val="65000"/>
                </a:schemeClr>
              </a:solidFill>
            </a:endParaRPr>
          </a:p>
          <a:p>
            <a:endParaRPr lang="en-IN" sz="3200" b="1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IN" sz="5400" b="1" dirty="0">
                <a:solidFill>
                  <a:schemeClr val="bg1">
                    <a:lumMod val="75000"/>
                  </a:schemeClr>
                </a:solidFill>
              </a:rPr>
              <a:t>NAIVE BAYES:</a:t>
            </a:r>
          </a:p>
          <a:p>
            <a:endParaRPr lang="en-IN" sz="3200" b="1" dirty="0">
              <a:solidFill>
                <a:schemeClr val="bg1">
                  <a:lumMod val="75000"/>
                </a:schemeClr>
              </a:solidFill>
            </a:endParaRPr>
          </a:p>
          <a:p>
            <a:endParaRPr lang="en-IN" sz="3200" b="1" dirty="0">
              <a:solidFill>
                <a:schemeClr val="bg1">
                  <a:lumMod val="7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b="1" dirty="0">
                <a:solidFill>
                  <a:schemeClr val="bg1">
                    <a:lumMod val="75000"/>
                  </a:schemeClr>
                </a:solidFill>
              </a:rPr>
              <a:t>This is based on Bayes rule of conditional probability.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b="1" dirty="0">
                <a:solidFill>
                  <a:schemeClr val="bg1">
                    <a:lumMod val="75000"/>
                  </a:schemeClr>
                </a:solidFill>
              </a:rPr>
              <a:t> It uses all the attributes contained in the data and </a:t>
            </a:r>
            <a:r>
              <a:rPr lang="en-IN" sz="3200" b="1" dirty="0" err="1">
                <a:solidFill>
                  <a:schemeClr val="bg1">
                    <a:lumMod val="75000"/>
                  </a:schemeClr>
                </a:solidFill>
              </a:rPr>
              <a:t>analyzes</a:t>
            </a:r>
            <a:r>
              <a:rPr lang="en-IN" sz="3200" b="1" dirty="0">
                <a:solidFill>
                  <a:schemeClr val="bg1">
                    <a:lumMod val="75000"/>
                  </a:schemeClr>
                </a:solidFill>
              </a:rPr>
              <a:t> them individually as though they are equally important and independent of each other.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b="1" dirty="0">
                <a:solidFill>
                  <a:schemeClr val="bg1">
                    <a:lumMod val="75000"/>
                  </a:schemeClr>
                </a:solidFill>
              </a:rPr>
              <a:t>The build process for Naive Bayes is parallelized.</a:t>
            </a:r>
          </a:p>
        </p:txBody>
      </p:sp>
    </p:spTree>
    <p:extLst>
      <p:ext uri="{BB962C8B-B14F-4D97-AF65-F5344CB8AC3E}">
        <p14:creationId xmlns:p14="http://schemas.microsoft.com/office/powerpoint/2010/main" val="1233729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" y="0"/>
            <a:ext cx="12106656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9942" y="391886"/>
            <a:ext cx="10484757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4000" dirty="0">
              <a:solidFill>
                <a:schemeClr val="bg1">
                  <a:lumMod val="75000"/>
                </a:schemeClr>
              </a:solidFill>
            </a:endParaRPr>
          </a:p>
          <a:p>
            <a:endParaRPr lang="en-IN" sz="40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IN" sz="5400" b="1" dirty="0">
                <a:solidFill>
                  <a:schemeClr val="bg1">
                    <a:lumMod val="75000"/>
                  </a:schemeClr>
                </a:solidFill>
              </a:rPr>
              <a:t>SUPPORT VECTOR MACHINES:</a:t>
            </a:r>
          </a:p>
          <a:p>
            <a:endParaRPr lang="en-IN" sz="3200" b="1" dirty="0">
              <a:solidFill>
                <a:schemeClr val="bg1">
                  <a:lumMod val="75000"/>
                </a:schemeClr>
              </a:solidFill>
            </a:endParaRPr>
          </a:p>
          <a:p>
            <a:endParaRPr lang="en-IN" sz="3200" b="1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IN" sz="3200" b="1" dirty="0">
                <a:solidFill>
                  <a:schemeClr val="bg1">
                    <a:lumMod val="75000"/>
                  </a:schemeClr>
                </a:solidFill>
              </a:rPr>
              <a:t> In machine learning, support vector machines are supervised learning models with associated learning algorithms that </a:t>
            </a:r>
            <a:r>
              <a:rPr lang="en-IN" sz="3200" b="1" dirty="0" err="1">
                <a:solidFill>
                  <a:schemeClr val="bg1">
                    <a:lumMod val="75000"/>
                  </a:schemeClr>
                </a:solidFill>
              </a:rPr>
              <a:t>analyze</a:t>
            </a:r>
            <a:r>
              <a:rPr lang="en-IN" sz="3200" b="1" dirty="0">
                <a:solidFill>
                  <a:schemeClr val="bg1">
                    <a:lumMod val="75000"/>
                  </a:schemeClr>
                </a:solidFill>
              </a:rPr>
              <a:t> data used for classification and regression </a:t>
            </a:r>
            <a:r>
              <a:rPr lang="en-IN" dirty="0"/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40754915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43" y="0"/>
            <a:ext cx="12105913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36914"/>
            <a:ext cx="12192000" cy="542108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12457" y="0"/>
            <a:ext cx="53132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bg1">
                    <a:lumMod val="75000"/>
                  </a:schemeClr>
                </a:solidFill>
              </a:rPr>
              <a:t>SVM Applied Data set</a:t>
            </a:r>
          </a:p>
        </p:txBody>
      </p:sp>
    </p:spTree>
    <p:extLst>
      <p:ext uri="{BB962C8B-B14F-4D97-AF65-F5344CB8AC3E}">
        <p14:creationId xmlns:p14="http://schemas.microsoft.com/office/powerpoint/2010/main" val="27912187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" y="0"/>
            <a:ext cx="12106656" cy="6858000"/>
          </a:xfrm>
          <a:prstGeom prst="rect">
            <a:avLst/>
          </a:prstGeo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9835213"/>
              </p:ext>
            </p:extLst>
          </p:nvPr>
        </p:nvGraphicFramePr>
        <p:xfrm>
          <a:off x="885371" y="1669143"/>
          <a:ext cx="8128000" cy="4601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74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465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20205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pattFill prst="pct5">
                      <a:fgClr>
                        <a:schemeClr val="accent3">
                          <a:lumMod val="60000"/>
                          <a:lumOff val="4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solidFill>
                            <a:schemeClr val="tx1"/>
                          </a:solidFill>
                        </a:rPr>
                        <a:t>Entropy</a:t>
                      </a:r>
                    </a:p>
                  </a:txBody>
                  <a:tcPr>
                    <a:pattFill prst="pct5">
                      <a:fgClr>
                        <a:schemeClr val="accent3">
                          <a:lumMod val="60000"/>
                          <a:lumOff val="4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solidFill>
                            <a:schemeClr val="tx1"/>
                          </a:solidFill>
                        </a:rPr>
                        <a:t>Information Gain</a:t>
                      </a:r>
                    </a:p>
                  </a:txBody>
                  <a:tcPr>
                    <a:pattFill prst="pct5">
                      <a:fgClr>
                        <a:schemeClr val="accent3">
                          <a:lumMod val="60000"/>
                          <a:lumOff val="4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solidFill>
                            <a:schemeClr val="tx1"/>
                          </a:solidFill>
                        </a:rPr>
                        <a:t>Gini Index</a:t>
                      </a:r>
                    </a:p>
                  </a:txBody>
                  <a:tcPr>
                    <a:pattFill prst="pct5">
                      <a:fgClr>
                        <a:schemeClr val="accent3">
                          <a:lumMod val="60000"/>
                          <a:lumOff val="4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20205">
                <a:tc>
                  <a:txBody>
                    <a:bodyPr/>
                    <a:lstStyle/>
                    <a:p>
                      <a:r>
                        <a:rPr lang="en-IN" sz="2000" b="1" dirty="0"/>
                        <a:t>Accuracy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0.7071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0.6987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0.6987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20205">
                <a:tc>
                  <a:txBody>
                    <a:bodyPr/>
                    <a:lstStyle/>
                    <a:p>
                      <a:r>
                        <a:rPr lang="en-IN" sz="2000" b="1" dirty="0"/>
                        <a:t>Sensitivity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0.8435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0.9388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0.9388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0205">
                <a:tc>
                  <a:txBody>
                    <a:bodyPr/>
                    <a:lstStyle/>
                    <a:p>
                      <a:r>
                        <a:rPr lang="en-IN" sz="2000" b="1" dirty="0"/>
                        <a:t>Specificity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0.4891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0.3152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0.3152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20205">
                <a:tc>
                  <a:txBody>
                    <a:bodyPr/>
                    <a:lstStyle/>
                    <a:p>
                      <a:r>
                        <a:rPr lang="en-IN" sz="2000" b="1" dirty="0"/>
                        <a:t>Prevalence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0.5188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0.6151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0.6151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6981371" y="1669143"/>
            <a:ext cx="0" cy="8853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949371" y="1669143"/>
            <a:ext cx="0" cy="8853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910115" y="1669143"/>
            <a:ext cx="0" cy="8853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962400" y="391886"/>
            <a:ext cx="93055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bg1">
                    <a:lumMod val="75000"/>
                  </a:schemeClr>
                </a:solidFill>
              </a:rPr>
              <a:t>Decision Tree Output (768 instances)</a:t>
            </a:r>
          </a:p>
        </p:txBody>
      </p:sp>
    </p:spTree>
    <p:extLst>
      <p:ext uri="{BB962C8B-B14F-4D97-AF65-F5344CB8AC3E}">
        <p14:creationId xmlns:p14="http://schemas.microsoft.com/office/powerpoint/2010/main" val="25224044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514"/>
            <a:ext cx="12106656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290285"/>
            <a:ext cx="88101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bg1">
                    <a:lumMod val="75000"/>
                  </a:schemeClr>
                </a:solidFill>
              </a:rPr>
              <a:t>Decision Tree Output(1536 instances)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9059357"/>
              </p:ext>
            </p:extLst>
          </p:nvPr>
        </p:nvGraphicFramePr>
        <p:xfrm>
          <a:off x="2032000" y="1799771"/>
          <a:ext cx="8128000" cy="415108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74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465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30217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pattFill prst="pct5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solidFill>
                            <a:schemeClr val="tx1"/>
                          </a:solidFill>
                        </a:rPr>
                        <a:t>Entropy</a:t>
                      </a:r>
                    </a:p>
                  </a:txBody>
                  <a:tcPr>
                    <a:pattFill prst="pct5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b="1" dirty="0">
                          <a:solidFill>
                            <a:schemeClr val="tx1"/>
                          </a:solidFill>
                        </a:rPr>
                        <a:t>Information Gain</a:t>
                      </a:r>
                    </a:p>
                  </a:txBody>
                  <a:tcPr>
                    <a:pattFill prst="pct5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solidFill>
                            <a:schemeClr val="tx1"/>
                          </a:solidFill>
                        </a:rPr>
                        <a:t>Gini Index</a:t>
                      </a:r>
                    </a:p>
                  </a:txBody>
                  <a:tcPr>
                    <a:pattFill prst="pct5">
                      <a:fgClr>
                        <a:schemeClr val="accent3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0217">
                <a:tc>
                  <a:txBody>
                    <a:bodyPr/>
                    <a:lstStyle/>
                    <a:p>
                      <a:r>
                        <a:rPr lang="en-IN" sz="2000" b="1" dirty="0"/>
                        <a:t>Accuracy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0.7744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0.7983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0.7831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0217">
                <a:tc>
                  <a:txBody>
                    <a:bodyPr/>
                    <a:lstStyle/>
                    <a:p>
                      <a:r>
                        <a:rPr lang="en-IN" sz="2000" b="1" dirty="0"/>
                        <a:t>Sensitivity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0.8541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0.8541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0.8683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0217">
                <a:tc>
                  <a:txBody>
                    <a:bodyPr/>
                    <a:lstStyle/>
                    <a:p>
                      <a:r>
                        <a:rPr lang="en-IN" sz="2000" b="1" dirty="0"/>
                        <a:t>Specificity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0.6580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0.7111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0.6500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30217">
                <a:tc>
                  <a:txBody>
                    <a:bodyPr/>
                    <a:lstStyle/>
                    <a:p>
                      <a:r>
                        <a:rPr lang="en-IN" sz="2000" b="1" dirty="0"/>
                        <a:t>Prevalence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0.6095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0.6095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0.6095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cxnSp>
        <p:nvCxnSpPr>
          <p:cNvPr id="8" name="Straight Connector 7"/>
          <p:cNvCxnSpPr/>
          <p:nvPr/>
        </p:nvCxnSpPr>
        <p:spPr>
          <a:xfrm>
            <a:off x="4005943" y="1799771"/>
            <a:ext cx="5805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4064000" y="1799771"/>
            <a:ext cx="0" cy="8418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6059714" y="1799771"/>
            <a:ext cx="0" cy="8418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8106229" y="1799771"/>
            <a:ext cx="0" cy="8418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46050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" y="0"/>
            <a:ext cx="12106656" cy="6858000"/>
          </a:xfrm>
          <a:prstGeom prst="rect">
            <a:avLst/>
          </a:prstGeom>
          <a:ln>
            <a:solidFill>
              <a:srgbClr val="FF8637"/>
            </a:solidFill>
          </a:ln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377249"/>
              </p:ext>
            </p:extLst>
          </p:nvPr>
        </p:nvGraphicFramePr>
        <p:xfrm>
          <a:off x="2017485" y="1582057"/>
          <a:ext cx="8128000" cy="447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9408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pattFill prst="pct5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b="1" dirty="0">
                          <a:solidFill>
                            <a:schemeClr val="tx1"/>
                          </a:solidFill>
                        </a:rPr>
                        <a:t>Decision Tree</a:t>
                      </a:r>
                    </a:p>
                  </a:txBody>
                  <a:tcPr>
                    <a:pattFill prst="pct5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b="1" dirty="0">
                          <a:solidFill>
                            <a:schemeClr val="tx1"/>
                          </a:solidFill>
                        </a:rPr>
                        <a:t>SVM</a:t>
                      </a:r>
                    </a:p>
                  </a:txBody>
                  <a:tcPr>
                    <a:pattFill prst="pct5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b="1" dirty="0">
                          <a:solidFill>
                            <a:schemeClr val="tx1"/>
                          </a:solidFill>
                        </a:rPr>
                        <a:t>Naive Bayes</a:t>
                      </a:r>
                    </a:p>
                  </a:txBody>
                  <a:tcPr>
                    <a:pattFill prst="pct5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4080">
                <a:tc>
                  <a:txBody>
                    <a:bodyPr/>
                    <a:lstStyle/>
                    <a:p>
                      <a:r>
                        <a:rPr lang="en-IN" sz="2000" b="1" dirty="0"/>
                        <a:t>Accuracy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0.7071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800" u="sng" dirty="0">
                          <a:solidFill>
                            <a:srgbClr val="FF0000"/>
                          </a:solidFill>
                        </a:rPr>
                        <a:t>0.8253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0.7604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4080">
                <a:tc>
                  <a:txBody>
                    <a:bodyPr/>
                    <a:lstStyle/>
                    <a:p>
                      <a:r>
                        <a:rPr lang="en-IN" sz="2000" b="1" dirty="0"/>
                        <a:t>Sensitivity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0.8435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800" u="none" dirty="0">
                          <a:solidFill>
                            <a:schemeClr val="tx1"/>
                          </a:solidFill>
                          <a:latin typeface="+mj-lt"/>
                        </a:rPr>
                        <a:t>0.9286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0.8423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94080">
                <a:tc>
                  <a:txBody>
                    <a:bodyPr/>
                    <a:lstStyle/>
                    <a:p>
                      <a:r>
                        <a:rPr lang="en-IN" sz="2000" b="1" dirty="0"/>
                        <a:t>Specificity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0.4891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0.6133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0.6067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4080">
                <a:tc>
                  <a:txBody>
                    <a:bodyPr/>
                    <a:lstStyle/>
                    <a:p>
                      <a:r>
                        <a:rPr lang="en-IN" sz="2000" b="1" dirty="0"/>
                        <a:t>Prevalence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0.6151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0.6725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0.6523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cxnSp>
        <p:nvCxnSpPr>
          <p:cNvPr id="16" name="Straight Connector 15"/>
          <p:cNvCxnSpPr/>
          <p:nvPr/>
        </p:nvCxnSpPr>
        <p:spPr>
          <a:xfrm>
            <a:off x="4049485" y="1582057"/>
            <a:ext cx="0" cy="8853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6081485" y="1582057"/>
            <a:ext cx="0" cy="8853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8113485" y="1582057"/>
            <a:ext cx="0" cy="8853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238171" y="188686"/>
            <a:ext cx="82320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>
                    <a:lumMod val="75000"/>
                  </a:schemeClr>
                </a:solidFill>
              </a:rPr>
              <a:t>      OUTPUT(768 instances)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6066969" y="2487524"/>
            <a:ext cx="2032000" cy="0"/>
          </a:xfrm>
          <a:prstGeom prst="line">
            <a:avLst/>
          </a:prstGeom>
          <a:ln w="12700" cmpd="sng">
            <a:solidFill>
              <a:srgbClr val="FF86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8098969" y="2481942"/>
            <a:ext cx="0" cy="885372"/>
          </a:xfrm>
          <a:prstGeom prst="line">
            <a:avLst/>
          </a:prstGeom>
          <a:ln>
            <a:solidFill>
              <a:srgbClr val="FF86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6081485" y="3362625"/>
            <a:ext cx="2032000" cy="0"/>
          </a:xfrm>
          <a:prstGeom prst="line">
            <a:avLst/>
          </a:prstGeom>
          <a:ln>
            <a:solidFill>
              <a:srgbClr val="FF86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6075453" y="2481942"/>
            <a:ext cx="0" cy="885372"/>
          </a:xfrm>
          <a:prstGeom prst="line">
            <a:avLst/>
          </a:prstGeom>
          <a:ln cmpd="sng">
            <a:solidFill>
              <a:srgbClr val="FF86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43154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" y="0"/>
            <a:ext cx="12106656" cy="6858000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89594"/>
              </p:ext>
            </p:extLst>
          </p:nvPr>
        </p:nvGraphicFramePr>
        <p:xfrm>
          <a:off x="1886856" y="1886860"/>
          <a:ext cx="8403772" cy="4209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9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791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227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009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41828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pattFill prst="pct5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solidFill>
                            <a:schemeClr val="tx1"/>
                          </a:solidFill>
                        </a:rPr>
                        <a:t>Decision</a:t>
                      </a:r>
                      <a:r>
                        <a:rPr lang="en-IN" sz="2400" baseline="0" dirty="0">
                          <a:solidFill>
                            <a:schemeClr val="tx1"/>
                          </a:solidFill>
                        </a:rPr>
                        <a:t> Tree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pattFill prst="pct5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solidFill>
                            <a:schemeClr val="tx1"/>
                          </a:solidFill>
                        </a:rPr>
                        <a:t>SVM</a:t>
                      </a:r>
                    </a:p>
                  </a:txBody>
                  <a:tcPr>
                    <a:pattFill prst="pct5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solidFill>
                            <a:schemeClr val="tx1"/>
                          </a:solidFill>
                        </a:rPr>
                        <a:t>Naive</a:t>
                      </a:r>
                      <a:r>
                        <a:rPr lang="en-IN" sz="2400" baseline="0" dirty="0">
                          <a:solidFill>
                            <a:schemeClr val="tx1"/>
                          </a:solidFill>
                        </a:rPr>
                        <a:t> Bayes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pattFill prst="pct5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1828">
                <a:tc>
                  <a:txBody>
                    <a:bodyPr/>
                    <a:lstStyle/>
                    <a:p>
                      <a:r>
                        <a:rPr lang="en-IN" sz="2000" b="1" dirty="0"/>
                        <a:t>Accuracy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0.7744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0.8188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0.7604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1828">
                <a:tc>
                  <a:txBody>
                    <a:bodyPr/>
                    <a:lstStyle/>
                    <a:p>
                      <a:r>
                        <a:rPr lang="en-IN" sz="2000" b="1" dirty="0"/>
                        <a:t>Sensitivity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0.8541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0.9244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0.8423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1828">
                <a:tc>
                  <a:txBody>
                    <a:bodyPr/>
                    <a:lstStyle/>
                    <a:p>
                      <a:r>
                        <a:rPr lang="en-IN" sz="2000" b="1" dirty="0"/>
                        <a:t>Specificity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0.6580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0.5918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0.6067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1828">
                <a:tc>
                  <a:txBody>
                    <a:bodyPr/>
                    <a:lstStyle/>
                    <a:p>
                      <a:r>
                        <a:rPr lang="en-IN" sz="2000" b="1" dirty="0"/>
                        <a:t>Prevalence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0.6095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0.6866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0.6523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cxnSp>
        <p:nvCxnSpPr>
          <p:cNvPr id="11" name="Straight Connector 10"/>
          <p:cNvCxnSpPr/>
          <p:nvPr/>
        </p:nvCxnSpPr>
        <p:spPr>
          <a:xfrm flipV="1">
            <a:off x="3976914" y="1886860"/>
            <a:ext cx="0" cy="8418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6066971" y="1886860"/>
            <a:ext cx="0" cy="8418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8186057" y="1886860"/>
            <a:ext cx="0" cy="8418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876800" y="246743"/>
            <a:ext cx="103242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>
                    <a:lumMod val="75000"/>
                  </a:schemeClr>
                </a:solidFill>
              </a:rPr>
              <a:t>OUTPUT(1536 instances)</a:t>
            </a:r>
          </a:p>
        </p:txBody>
      </p:sp>
    </p:spTree>
    <p:extLst>
      <p:ext uri="{BB962C8B-B14F-4D97-AF65-F5344CB8AC3E}">
        <p14:creationId xmlns:p14="http://schemas.microsoft.com/office/powerpoint/2010/main" val="20977569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dgkvg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48514"/>
            <a:ext cx="12192000" cy="69065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66463" y="726212"/>
            <a:ext cx="33307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2"/>
                </a:solidFill>
              </a:rPr>
              <a:t>Conclusion</a:t>
            </a:r>
            <a:endParaRPr lang="en-IN" sz="5400" b="1" dirty="0">
              <a:solidFill>
                <a:schemeClr val="bg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B62C21-0989-467B-AE70-FBC12820E93E}"/>
              </a:ext>
            </a:extLst>
          </p:cNvPr>
          <p:cNvSpPr txBox="1"/>
          <p:nvPr/>
        </p:nvSpPr>
        <p:spPr>
          <a:xfrm>
            <a:off x="534571" y="2138289"/>
            <a:ext cx="1102907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>
                    <a:lumMod val="75000"/>
                  </a:schemeClr>
                </a:solidFill>
              </a:rPr>
              <a:t>Among all the applied ML algorithms Support Vector Machine Algorithm(SVM) gives the best accuracy with 82% and Decision tree gives the accuracy with 70% and Naïve Bayes gives the accuracy with 76%.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dgkvg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4068" y="-319457"/>
            <a:ext cx="12192000" cy="715645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47339" y="288143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endParaRPr lang="en-US" sz="5400" b="1" cap="none" spc="0" dirty="0">
              <a:ln w="50800"/>
              <a:solidFill>
                <a:schemeClr val="bg2"/>
              </a:solidFill>
              <a:effectLst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637697" y="269805"/>
            <a:ext cx="25852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IN" sz="5400" b="1" dirty="0">
                <a:ln w="50800"/>
                <a:solidFill>
                  <a:schemeClr val="bg1">
                    <a:shade val="50000"/>
                  </a:schemeClr>
                </a:solidFill>
              </a:rPr>
              <a:t>Abstract</a:t>
            </a:r>
            <a:endParaRPr lang="en-US" sz="5400" b="1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47283" y="2105218"/>
            <a:ext cx="11148645" cy="440120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just"/>
            <a:r>
              <a:rPr lang="en-IN" sz="3500" b="1" dirty="0">
                <a:ln w="50800"/>
                <a:solidFill>
                  <a:schemeClr val="bg1">
                    <a:shade val="50000"/>
                  </a:schemeClr>
                </a:solidFill>
              </a:rPr>
              <a:t>Health care data are often huge, complex and heterogeneous because it contains different variable types, missing values, null values and it may contain some noisy data. Now a days knowledge from such data set is a necessity. Machine learning algorithms can be utilized to</a:t>
            </a:r>
          </a:p>
          <a:p>
            <a:pPr algn="just"/>
            <a:r>
              <a:rPr lang="en-IN" sz="3500" b="1" dirty="0">
                <a:ln w="50800"/>
                <a:solidFill>
                  <a:schemeClr val="bg1">
                    <a:shade val="50000"/>
                  </a:schemeClr>
                </a:solidFill>
              </a:rPr>
              <a:t>extract knowledge by constructing models from health care data such as diabetic patient data set.</a:t>
            </a:r>
          </a:p>
          <a:p>
            <a:pPr algn="just"/>
            <a:endParaRPr lang="en-US" sz="3500" b="1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dgkvg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9065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584831" y="597258"/>
            <a:ext cx="4112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2"/>
                </a:solidFill>
              </a:rPr>
              <a:t>Future scope</a:t>
            </a:r>
            <a:endParaRPr lang="en-IN" sz="5400" b="1" dirty="0">
              <a:solidFill>
                <a:schemeClr val="bg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CB48CFA-81A2-4410-97C4-53FCF99D9069}"/>
              </a:ext>
            </a:extLst>
          </p:cNvPr>
          <p:cNvSpPr txBox="1"/>
          <p:nvPr/>
        </p:nvSpPr>
        <p:spPr>
          <a:xfrm rot="10800000" flipV="1">
            <a:off x="444322" y="1467713"/>
            <a:ext cx="1130335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 </a:t>
            </a:r>
            <a:r>
              <a:rPr lang="en-IN" sz="3200" b="1" dirty="0">
                <a:solidFill>
                  <a:schemeClr val="bg1">
                    <a:lumMod val="95000"/>
                  </a:schemeClr>
                </a:solidFill>
              </a:rPr>
              <a:t>Though SVM algorithm gives the best result among the applied algorithms it cannot give  100% accuracy. So, we are trying to predict best accuracy with more than 98% by applying iteratively reweighted least squares (IRLS) and Quasi-Newton method with Mathematical Formulation. </a:t>
            </a:r>
            <a:endParaRPr lang="en-IN" sz="3200" b="1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dgkvg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48514"/>
            <a:ext cx="12192000" cy="690651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273205" y="224135"/>
            <a:ext cx="33346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5400" b="1" cap="none" spc="0" dirty="0">
                <a:ln w="50800"/>
                <a:solidFill>
                  <a:schemeClr val="bg2">
                    <a:lumMod val="90000"/>
                  </a:schemeClr>
                </a:solidFill>
                <a:effectLst/>
              </a:rPr>
              <a:t>References</a:t>
            </a:r>
          </a:p>
        </p:txBody>
      </p:sp>
      <p:sp>
        <p:nvSpPr>
          <p:cNvPr id="5" name="Rectangle 4"/>
          <p:cNvSpPr/>
          <p:nvPr/>
        </p:nvSpPr>
        <p:spPr>
          <a:xfrm>
            <a:off x="188685" y="2106385"/>
            <a:ext cx="11391343" cy="432426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500" b="1" dirty="0">
                <a:ln w="50800"/>
                <a:solidFill>
                  <a:schemeClr val="bg1">
                    <a:shade val="50000"/>
                  </a:schemeClr>
                </a:solidFill>
              </a:rPr>
              <a:t> Pre-Processing: </a:t>
            </a:r>
            <a:r>
              <a:rPr lang="en-US" sz="2500" b="1" dirty="0">
                <a:ln w="50800"/>
                <a:solidFill>
                  <a:schemeClr val="bg1">
                    <a:shade val="50000"/>
                  </a:schemeClr>
                </a:solidFill>
                <a:hlinkClick r:id="rId3"/>
              </a:rPr>
              <a:t>https://www.tutorialspoint.com/r/</a:t>
            </a:r>
            <a:endParaRPr lang="en-US" sz="2500" b="1" dirty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endParaRPr lang="en-US" sz="2500" b="1" dirty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r>
              <a:rPr lang="en-IN" sz="2500" b="1" dirty="0">
                <a:ln w="50800"/>
                <a:solidFill>
                  <a:schemeClr val="bg1">
                    <a:shade val="50000"/>
                  </a:schemeClr>
                </a:solidFill>
              </a:rPr>
              <a:t>Decision Tree Algorithm :   </a:t>
            </a:r>
            <a:r>
              <a:rPr lang="en-IN" sz="2500" b="1" dirty="0">
                <a:ln w="50800"/>
                <a:solidFill>
                  <a:schemeClr val="bg1">
                    <a:shade val="50000"/>
                  </a:schemeClr>
                </a:solidFill>
                <a:hlinkClick r:id="rId4"/>
              </a:rPr>
              <a:t>http://dataaspirant.com/2017/02/03/decision-tree   classifier-implementation-in-r/\</a:t>
            </a:r>
            <a:endParaRPr lang="en-IN" sz="2500" b="1" dirty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pPr algn="ctr"/>
            <a:endParaRPr lang="en-IN" sz="2500" b="1" dirty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r>
              <a:rPr lang="en-IN" sz="2500" b="1" dirty="0">
                <a:ln w="50800"/>
                <a:solidFill>
                  <a:schemeClr val="bg1">
                    <a:shade val="50000"/>
                  </a:schemeClr>
                </a:solidFill>
              </a:rPr>
              <a:t>Support Vector Algorithm :  </a:t>
            </a:r>
            <a:r>
              <a:rPr lang="en-IN" sz="2500" b="1" dirty="0">
                <a:ln w="50800"/>
                <a:solidFill>
                  <a:schemeClr val="bg1">
                    <a:shade val="50000"/>
                  </a:schemeClr>
                </a:solidFill>
                <a:hlinkClick r:id="rId5"/>
              </a:rPr>
              <a:t>http://dataaspirant.com/2017/01/19/support-vector-machine-classifier-implementation-r-caret-package/</a:t>
            </a:r>
            <a:endParaRPr lang="en-IN" sz="2500" b="1" dirty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endParaRPr lang="en-IN" sz="2500" b="1" u="sng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  <a:p>
            <a:r>
              <a:rPr lang="en-IN" sz="2500" b="1" u="sng" dirty="0">
                <a:ln w="50800"/>
                <a:solidFill>
                  <a:schemeClr val="bg1">
                    <a:shade val="50000"/>
                  </a:schemeClr>
                </a:solidFill>
              </a:rPr>
              <a:t>Naïve Bayes Algorithm: </a:t>
            </a:r>
            <a:r>
              <a:rPr lang="en-IN" sz="2500" b="1" u="sng" dirty="0">
                <a:ln w="50800"/>
                <a:solidFill>
                  <a:schemeClr val="bg1">
                    <a:shade val="50000"/>
                  </a:schemeClr>
                </a:solidFill>
                <a:hlinkClick r:id="rId6"/>
              </a:rPr>
              <a:t>https://www.r-bloggers.com/naive-bayes-classification-in-r-part-2/</a:t>
            </a:r>
            <a:endParaRPr lang="en-IN" sz="2500" b="1" u="sng" dirty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endParaRPr lang="en-IN" sz="2500" b="1" u="sng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9569C3-4C83-4C0A-A997-64CE58E3A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43" y="0"/>
            <a:ext cx="12105913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3323E5-9572-4082-9F1C-0B9C171484B4}"/>
              </a:ext>
            </a:extLst>
          </p:cNvPr>
          <p:cNvSpPr txBox="1"/>
          <p:nvPr/>
        </p:nvSpPr>
        <p:spPr>
          <a:xfrm>
            <a:off x="3742005" y="2405575"/>
            <a:ext cx="70760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IN" sz="7200" b="1" dirty="0">
                <a:solidFill>
                  <a:schemeClr val="bg1">
                    <a:lumMod val="75000"/>
                  </a:schemeClr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92874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36" y="0"/>
            <a:ext cx="11683135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82638" y="791571"/>
            <a:ext cx="10371162" cy="563231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flat" dir="t"/>
            </a:scene3d>
          </a:bodyPr>
          <a:lstStyle/>
          <a:p>
            <a:r>
              <a:rPr lang="en-IN" sz="3600" b="1" dirty="0">
                <a:solidFill>
                  <a:schemeClr val="bg1">
                    <a:lumMod val="75000"/>
                  </a:schemeClr>
                </a:solidFill>
                <a:effectLst>
                  <a:reflection endPos="0" dist="50800" dir="5400000" sy="-100000" algn="bl" rotWithShape="0"/>
                </a:effectLst>
              </a:rPr>
              <a:t>In the research , We are going to pre-process the data. The pre-process of data includes removal</a:t>
            </a:r>
          </a:p>
          <a:p>
            <a:r>
              <a:rPr lang="en-IN" sz="3600" b="1" dirty="0">
                <a:solidFill>
                  <a:schemeClr val="bg1">
                    <a:lumMod val="75000"/>
                  </a:schemeClr>
                </a:solidFill>
                <a:effectLst>
                  <a:reflection endPos="0" dist="50800" dir="5400000" sy="-100000" algn="bl" rotWithShape="0"/>
                </a:effectLst>
              </a:rPr>
              <a:t>of noisy data, duplicate data, missing values and null values. The pre-processed data is given to</a:t>
            </a:r>
          </a:p>
          <a:p>
            <a:r>
              <a:rPr lang="en-IN" sz="3600" b="1" dirty="0">
                <a:solidFill>
                  <a:schemeClr val="bg1">
                    <a:lumMod val="75000"/>
                  </a:schemeClr>
                </a:solidFill>
                <a:effectLst>
                  <a:reflection endPos="0" dist="50800" dir="5400000" sy="-100000" algn="bl" rotWithShape="0"/>
                </a:effectLst>
              </a:rPr>
              <a:t>three different machine learning algorithms such as Decision tree, Support vector machine</a:t>
            </a:r>
          </a:p>
          <a:p>
            <a:r>
              <a:rPr lang="en-IN" sz="3600" b="1" dirty="0">
                <a:solidFill>
                  <a:schemeClr val="bg1">
                    <a:lumMod val="75000"/>
                  </a:schemeClr>
                </a:solidFill>
                <a:effectLst>
                  <a:reflection endPos="0" dist="50800" dir="5400000" sy="-100000" algn="bl" rotWithShape="0"/>
                </a:effectLst>
              </a:rPr>
              <a:t>(SVM), Naive Bayes algorithms. SVM algorithm achieved the best performance in predicting</a:t>
            </a:r>
          </a:p>
          <a:p>
            <a:r>
              <a:rPr lang="en-IN" sz="3600" b="1" dirty="0">
                <a:solidFill>
                  <a:schemeClr val="bg1">
                    <a:lumMod val="75000"/>
                  </a:schemeClr>
                </a:solidFill>
                <a:effectLst>
                  <a:reflection endPos="0" dist="50800" dir="5400000" sy="-100000" algn="bl" rotWithShape="0"/>
                </a:effectLst>
              </a:rPr>
              <a:t>the diabetes data set with accurate results compared to other classifier algorithms.</a:t>
            </a:r>
          </a:p>
        </p:txBody>
      </p:sp>
    </p:spTree>
    <p:extLst>
      <p:ext uri="{BB962C8B-B14F-4D97-AF65-F5344CB8AC3E}">
        <p14:creationId xmlns:p14="http://schemas.microsoft.com/office/powerpoint/2010/main" val="2493993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dgkvg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8136" y="6350"/>
            <a:ext cx="12192000" cy="68453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017809" y="519002"/>
            <a:ext cx="37733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5400" b="1" dirty="0">
                <a:ln w="50800"/>
                <a:solidFill>
                  <a:schemeClr val="bg1">
                    <a:shade val="50000"/>
                  </a:schemeClr>
                </a:solidFill>
              </a:rPr>
              <a:t>Introduction</a:t>
            </a:r>
            <a:endParaRPr lang="en-US" sz="5400" b="1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90500" y="1954985"/>
            <a:ext cx="11353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>
                    <a:lumMod val="75000"/>
                  </a:schemeClr>
                </a:solidFill>
              </a:rPr>
              <a:t>Diabetes Mellitus  is a chronic disease for which there is no  known  cure  except  in  very  specific  situations management concentrates on keeping blood sugar levels as close to normal as possible .</a:t>
            </a:r>
          </a:p>
          <a:p>
            <a:r>
              <a:rPr lang="en-IN" sz="3200" b="1" dirty="0">
                <a:solidFill>
                  <a:schemeClr val="bg1">
                    <a:lumMod val="75000"/>
                  </a:schemeClr>
                </a:solidFill>
              </a:rPr>
              <a:t>The purpose of ML algorithms is to extract useful information from  large  databases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dgkvg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90651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049030" y="460386"/>
            <a:ext cx="38842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5400" b="1" dirty="0">
                <a:ln w="50800"/>
                <a:solidFill>
                  <a:schemeClr val="bg1">
                    <a:shade val="50000"/>
                  </a:schemeClr>
                </a:solidFill>
              </a:rPr>
              <a:t>Process Flow</a:t>
            </a:r>
            <a:endParaRPr lang="en-US" sz="5400" b="1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82" y="1651378"/>
            <a:ext cx="12082817" cy="492684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dgkvg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350"/>
            <a:ext cx="12192000" cy="68453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403112" y="606579"/>
            <a:ext cx="45979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5400" b="1" cap="none" spc="0" dirty="0">
                <a:ln w="50800"/>
                <a:solidFill>
                  <a:schemeClr val="bg1">
                    <a:shade val="50000"/>
                  </a:schemeClr>
                </a:solidFill>
                <a:effectLst/>
              </a:rPr>
              <a:t>Existing System</a:t>
            </a:r>
          </a:p>
        </p:txBody>
      </p:sp>
      <p:sp>
        <p:nvSpPr>
          <p:cNvPr id="5" name="Rectangle 4"/>
          <p:cNvSpPr/>
          <p:nvPr/>
        </p:nvSpPr>
        <p:spPr>
          <a:xfrm>
            <a:off x="95534" y="1391409"/>
            <a:ext cx="11969087" cy="63709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just"/>
            <a:r>
              <a:rPr lang="en-IN" sz="2800" b="1" dirty="0">
                <a:ln w="50800"/>
                <a:solidFill>
                  <a:schemeClr val="bg1">
                    <a:shade val="50000"/>
                  </a:schemeClr>
                </a:solidFill>
              </a:rPr>
              <a:t> </a:t>
            </a:r>
          </a:p>
          <a:p>
            <a:pPr algn="just"/>
            <a:endParaRPr lang="en-IN" sz="2800" b="1" dirty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pPr algn="just"/>
            <a:r>
              <a:rPr lang="en-IN" sz="3200" b="1" dirty="0">
                <a:ln w="50800"/>
                <a:solidFill>
                  <a:schemeClr val="bg1">
                    <a:shade val="50000"/>
                  </a:schemeClr>
                </a:solidFill>
              </a:rPr>
              <a:t>1)Traditional Process of Predicting Diabetes is that patients need to visit a diagnostic centre, consult their doctor, and sit tight for a day or more to get their reports.</a:t>
            </a:r>
          </a:p>
          <a:p>
            <a:pPr algn="just"/>
            <a:r>
              <a:rPr lang="en-IN" sz="3200" b="1" dirty="0">
                <a:ln w="50800"/>
                <a:solidFill>
                  <a:schemeClr val="bg1">
                    <a:shade val="50000"/>
                  </a:schemeClr>
                </a:solidFill>
              </a:rPr>
              <a:t> Moreover, every time they want to get their diagnosis report, they have to waste their money in vain.</a:t>
            </a:r>
          </a:p>
          <a:p>
            <a:pPr algn="just"/>
            <a:r>
              <a:rPr lang="en-IN" sz="3200" b="1" dirty="0">
                <a:ln w="50800"/>
                <a:solidFill>
                  <a:schemeClr val="bg1">
                    <a:shade val="50000"/>
                  </a:schemeClr>
                </a:solidFill>
              </a:rPr>
              <a:t>2)The analysis of data is done by human intervention which may not give accurate results for large data.</a:t>
            </a:r>
          </a:p>
          <a:p>
            <a:pPr algn="just"/>
            <a:r>
              <a:rPr lang="en-IN" sz="3200" b="1" dirty="0">
                <a:ln w="50800"/>
                <a:solidFill>
                  <a:schemeClr val="bg1">
                    <a:shade val="50000"/>
                  </a:schemeClr>
                </a:solidFill>
              </a:rPr>
              <a:t>3)To analyse any data which is more than 30GB takes huge amount of time  for data pre-processing and data analysing. </a:t>
            </a:r>
          </a:p>
          <a:p>
            <a:pPr algn="just"/>
            <a:endParaRPr lang="en-IN" sz="3200" b="1" dirty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pPr algn="just"/>
            <a:endParaRPr lang="en-IN" sz="3200" b="1" dirty="0">
              <a:ln w="50800"/>
              <a:solidFill>
                <a:schemeClr val="bg1">
                  <a:shade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dgkvg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350"/>
            <a:ext cx="12192000" cy="68453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734630" y="333829"/>
            <a:ext cx="5620618" cy="94165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5400" b="1" cap="none" spc="0" dirty="0">
                <a:ln w="50800"/>
                <a:solidFill>
                  <a:schemeClr val="bg1">
                    <a:shade val="50000"/>
                  </a:schemeClr>
                </a:solidFill>
                <a:effectLst/>
              </a:rPr>
              <a:t>Proposed System</a:t>
            </a:r>
          </a:p>
        </p:txBody>
      </p:sp>
      <p:sp>
        <p:nvSpPr>
          <p:cNvPr id="5" name="Rectangle 4"/>
          <p:cNvSpPr/>
          <p:nvPr/>
        </p:nvSpPr>
        <p:spPr>
          <a:xfrm>
            <a:off x="146305" y="2482703"/>
            <a:ext cx="11887200" cy="35394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just"/>
            <a:r>
              <a:rPr lang="en-IN" sz="3200" b="1" dirty="0">
                <a:ln w="50800"/>
                <a:solidFill>
                  <a:schemeClr val="bg1">
                    <a:shade val="50000"/>
                  </a:schemeClr>
                </a:solidFill>
              </a:rPr>
              <a:t>1)The progressive system analyses the data using Machine Learning Algorithms without human intervention.</a:t>
            </a:r>
          </a:p>
          <a:p>
            <a:pPr algn="just"/>
            <a:r>
              <a:rPr lang="en-IN" sz="3200" b="1" dirty="0">
                <a:ln w="50800"/>
                <a:solidFill>
                  <a:schemeClr val="bg1">
                    <a:shade val="50000"/>
                  </a:schemeClr>
                </a:solidFill>
              </a:rPr>
              <a:t>2)We collect the data and then pre-process it by using pre-processing techniques.</a:t>
            </a:r>
          </a:p>
          <a:p>
            <a:pPr algn="just"/>
            <a:r>
              <a:rPr lang="en-IN" sz="3200" b="1" dirty="0">
                <a:ln w="50800"/>
                <a:solidFill>
                  <a:schemeClr val="bg1">
                    <a:shade val="50000"/>
                  </a:schemeClr>
                </a:solidFill>
              </a:rPr>
              <a:t>3)The aim of this research is to develop a system which can predict the diabetic risk level of a patient with a higher accuracy.</a:t>
            </a:r>
          </a:p>
          <a:p>
            <a:pPr algn="just"/>
            <a:endParaRPr lang="en-US" sz="3200" b="1" dirty="0">
              <a:ln w="50800"/>
              <a:solidFill>
                <a:schemeClr val="bg1">
                  <a:shade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dgkvg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350"/>
            <a:ext cx="12192000" cy="68453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251183" y="130629"/>
            <a:ext cx="7611603" cy="178382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5400" b="1" cap="none" spc="0" dirty="0">
                <a:ln w="50800"/>
                <a:solidFill>
                  <a:schemeClr val="bg1">
                    <a:shade val="50000"/>
                  </a:schemeClr>
                </a:solidFill>
                <a:effectLst/>
              </a:rPr>
              <a:t>Software &amp; Hardware </a:t>
            </a:r>
          </a:p>
          <a:p>
            <a:pPr algn="ctr"/>
            <a:r>
              <a:rPr lang="en-IN" sz="5400" b="1" dirty="0">
                <a:ln w="50800"/>
                <a:solidFill>
                  <a:schemeClr val="bg1">
                    <a:shade val="50000"/>
                  </a:schemeClr>
                </a:solidFill>
              </a:rPr>
              <a:t>Requirements</a:t>
            </a:r>
            <a:endParaRPr lang="en-US" sz="5400" b="1" cap="none" spc="0" dirty="0">
              <a:ln w="50800"/>
              <a:solidFill>
                <a:schemeClr val="bg1">
                  <a:shade val="50000"/>
                </a:schemeClr>
              </a:solidFill>
              <a:effectLst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50271" y="1824334"/>
            <a:ext cx="6315705" cy="240065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IN" sz="2500" b="1" dirty="0">
                <a:ln w="50800"/>
                <a:solidFill>
                  <a:schemeClr val="bg1">
                    <a:shade val="50000"/>
                  </a:schemeClr>
                </a:solidFill>
              </a:rPr>
              <a:t>Hardware Requirements:</a:t>
            </a:r>
          </a:p>
          <a:p>
            <a:endParaRPr lang="en-IN" sz="2500" b="1" dirty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IN" sz="2500" b="1" dirty="0">
                <a:ln w="50800"/>
                <a:solidFill>
                  <a:schemeClr val="bg1">
                    <a:shade val="50000"/>
                  </a:schemeClr>
                </a:solidFill>
              </a:rPr>
              <a:t> Processor - Intel Pentium IV and above</a:t>
            </a:r>
          </a:p>
          <a:p>
            <a:pPr>
              <a:buFont typeface="Arial" pitchFamily="34" charset="0"/>
              <a:buChar char="•"/>
            </a:pPr>
            <a:r>
              <a:rPr lang="en-IN" sz="2500" b="1" dirty="0">
                <a:ln w="50800"/>
                <a:solidFill>
                  <a:schemeClr val="bg1">
                    <a:shade val="50000"/>
                  </a:schemeClr>
                </a:solidFill>
              </a:rPr>
              <a:t> RAM – 1GB and above</a:t>
            </a:r>
          </a:p>
          <a:p>
            <a:pPr>
              <a:buFont typeface="Arial" pitchFamily="34" charset="0"/>
              <a:buChar char="•"/>
            </a:pPr>
            <a:r>
              <a:rPr lang="en-IN" sz="2500" b="1" dirty="0">
                <a:ln w="50800"/>
                <a:solidFill>
                  <a:schemeClr val="bg1">
                    <a:shade val="50000"/>
                  </a:schemeClr>
                </a:solidFill>
              </a:rPr>
              <a:t> Hard disk - 100 GB Minimum</a:t>
            </a:r>
          </a:p>
          <a:p>
            <a:pPr>
              <a:buFont typeface="Arial" pitchFamily="34" charset="0"/>
              <a:buChar char="•"/>
            </a:pPr>
            <a:r>
              <a:rPr lang="en-IN" sz="2500" b="1" dirty="0">
                <a:ln w="50800"/>
                <a:solidFill>
                  <a:schemeClr val="bg1">
                    <a:shade val="50000"/>
                  </a:schemeClr>
                </a:solidFill>
              </a:rPr>
              <a:t> Processor Speed - 2.4 GHz</a:t>
            </a:r>
            <a:endParaRPr lang="en-US" sz="2500" b="1" dirty="0">
              <a:ln w="50800"/>
              <a:solidFill>
                <a:schemeClr val="bg1">
                  <a:shade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251183" y="4366367"/>
            <a:ext cx="7151130" cy="22467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IN" sz="2800" b="1" dirty="0">
                <a:ln w="50800"/>
                <a:solidFill>
                  <a:schemeClr val="bg1">
                    <a:shade val="50000"/>
                  </a:schemeClr>
                </a:solidFill>
              </a:rPr>
              <a:t>Software Requirements:</a:t>
            </a:r>
          </a:p>
          <a:p>
            <a:endParaRPr lang="en-IN" sz="2800" b="1" dirty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IN" sz="2800" b="1" dirty="0">
                <a:ln w="50800"/>
                <a:solidFill>
                  <a:schemeClr val="bg1">
                    <a:shade val="50000"/>
                  </a:schemeClr>
                </a:solidFill>
              </a:rPr>
              <a:t> Operating System - Windows XP and above</a:t>
            </a:r>
          </a:p>
          <a:p>
            <a:pPr>
              <a:buFont typeface="Arial" pitchFamily="34" charset="0"/>
              <a:buChar char="•"/>
            </a:pPr>
            <a:r>
              <a:rPr lang="en-IN" sz="2800" b="1" dirty="0">
                <a:ln w="50800"/>
                <a:solidFill>
                  <a:schemeClr val="bg1">
                    <a:shade val="50000"/>
                  </a:schemeClr>
                </a:solidFill>
              </a:rPr>
              <a:t> R programming </a:t>
            </a:r>
          </a:p>
          <a:p>
            <a:pPr>
              <a:buFont typeface="Arial" pitchFamily="34" charset="0"/>
              <a:buChar char="•"/>
            </a:pPr>
            <a:r>
              <a:rPr lang="en-IN" sz="2800" b="1" dirty="0">
                <a:ln w="50800"/>
                <a:solidFill>
                  <a:schemeClr val="bg1">
                    <a:shade val="50000"/>
                  </a:schemeClr>
                </a:solidFill>
              </a:rPr>
              <a:t> R Studio (tool)</a:t>
            </a:r>
            <a:endParaRPr lang="en-US" sz="2800" b="1" dirty="0">
              <a:ln w="50800"/>
              <a:solidFill>
                <a:schemeClr val="bg1">
                  <a:shade val="50000"/>
                </a:schemeClr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7390</TotalTime>
  <Words>996</Words>
  <Application>Microsoft Office PowerPoint</Application>
  <PresentationFormat>Widescreen</PresentationFormat>
  <Paragraphs>214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james sager;sage-fox.com</dc:creator>
  <cp:lastModifiedBy>sneha potlapally</cp:lastModifiedBy>
  <cp:revision>1906</cp:revision>
  <dcterms:created xsi:type="dcterms:W3CDTF">2015-12-31T02:20:12Z</dcterms:created>
  <dcterms:modified xsi:type="dcterms:W3CDTF">2017-10-24T04:55:22Z</dcterms:modified>
</cp:coreProperties>
</file>

<file path=docProps/thumbnail.jpeg>
</file>